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71" r:id="rId2"/>
    <p:sldId id="270" r:id="rId3"/>
  </p:sldIdLst>
  <p:sldSz cx="7775575" cy="10907713"/>
  <p:notesSz cx="9939338" cy="68072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737"/>
    <a:srgbClr val="253E68"/>
    <a:srgbClr val="3B3838"/>
    <a:srgbClr val="023067"/>
    <a:srgbClr val="004B87"/>
    <a:srgbClr val="0074B9"/>
    <a:srgbClr val="3F7835"/>
    <a:srgbClr val="D29105"/>
    <a:srgbClr val="F4A30F"/>
    <a:srgbClr val="DB0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86418"/>
  </p:normalViewPr>
  <p:slideViewPr>
    <p:cSldViewPr snapToGrid="0">
      <p:cViewPr varScale="1">
        <p:scale>
          <a:sx n="48" d="100"/>
          <a:sy n="48" d="100"/>
        </p:scale>
        <p:origin x="2570" y="40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4307045" cy="341542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7" y="2"/>
            <a:ext cx="4307045" cy="341542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2025/4/10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1313" y="850900"/>
            <a:ext cx="163671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3" rIns="91567" bIns="457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7"/>
            <a:ext cx="7951470" cy="2680335"/>
          </a:xfrm>
          <a:prstGeom prst="rect">
            <a:avLst/>
          </a:prstGeom>
        </p:spPr>
        <p:txBody>
          <a:bodyPr vert="horz" lIns="91567" tIns="45783" rIns="91567" bIns="457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6465663"/>
            <a:ext cx="4307045" cy="341541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7" y="6465663"/>
            <a:ext cx="4307045" cy="341541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7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79" indent="0" algn="ctr">
              <a:buNone/>
              <a:defRPr sz="1702"/>
            </a:lvl2pPr>
            <a:lvl3pPr marL="777558" indent="0" algn="ctr">
              <a:buNone/>
              <a:defRPr sz="1530"/>
            </a:lvl3pPr>
            <a:lvl4pPr marL="1166337" indent="0" algn="ctr">
              <a:buNone/>
              <a:defRPr sz="1361"/>
            </a:lvl4pPr>
            <a:lvl5pPr marL="1555116" indent="0" algn="ctr">
              <a:buNone/>
              <a:defRPr sz="1361"/>
            </a:lvl5pPr>
            <a:lvl6pPr marL="1943895" indent="0" algn="ctr">
              <a:buNone/>
              <a:defRPr sz="1361"/>
            </a:lvl6pPr>
            <a:lvl7pPr marL="2332674" indent="0" algn="ctr">
              <a:buNone/>
              <a:defRPr sz="1361"/>
            </a:lvl7pPr>
            <a:lvl8pPr marL="2721453" indent="0" algn="ctr">
              <a:buNone/>
              <a:defRPr sz="1361"/>
            </a:lvl8pPr>
            <a:lvl9pPr marL="3110232" indent="0" algn="ctr">
              <a:buNone/>
              <a:defRPr sz="136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7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7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8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79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777558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6337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11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3895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267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45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23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5"/>
            <a:ext cx="3289432" cy="1310441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79" indent="0">
              <a:buNone/>
              <a:defRPr sz="1702" b="1"/>
            </a:lvl2pPr>
            <a:lvl3pPr marL="777558" indent="0">
              <a:buNone/>
              <a:defRPr sz="1530" b="1"/>
            </a:lvl3pPr>
            <a:lvl4pPr marL="1166337" indent="0">
              <a:buNone/>
              <a:defRPr sz="1361" b="1"/>
            </a:lvl4pPr>
            <a:lvl5pPr marL="1555116" indent="0">
              <a:buNone/>
              <a:defRPr sz="1361" b="1"/>
            </a:lvl5pPr>
            <a:lvl6pPr marL="1943895" indent="0">
              <a:buNone/>
              <a:defRPr sz="1361" b="1"/>
            </a:lvl6pPr>
            <a:lvl7pPr marL="2332674" indent="0">
              <a:buNone/>
              <a:defRPr sz="1361" b="1"/>
            </a:lvl7pPr>
            <a:lvl8pPr marL="2721453" indent="0">
              <a:buNone/>
              <a:defRPr sz="1361" b="1"/>
            </a:lvl8pPr>
            <a:lvl9pPr marL="3110232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5"/>
            <a:ext cx="3289432" cy="5860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5"/>
            <a:ext cx="3305632" cy="1310441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79" indent="0">
              <a:buNone/>
              <a:defRPr sz="1702" b="1"/>
            </a:lvl2pPr>
            <a:lvl3pPr marL="777558" indent="0">
              <a:buNone/>
              <a:defRPr sz="1530" b="1"/>
            </a:lvl3pPr>
            <a:lvl4pPr marL="1166337" indent="0">
              <a:buNone/>
              <a:defRPr sz="1361" b="1"/>
            </a:lvl4pPr>
            <a:lvl5pPr marL="1555116" indent="0">
              <a:buNone/>
              <a:defRPr sz="1361" b="1"/>
            </a:lvl5pPr>
            <a:lvl6pPr marL="1943895" indent="0">
              <a:buNone/>
              <a:defRPr sz="1361" b="1"/>
            </a:lvl6pPr>
            <a:lvl7pPr marL="2332674" indent="0">
              <a:buNone/>
              <a:defRPr sz="1361" b="1"/>
            </a:lvl7pPr>
            <a:lvl8pPr marL="2721453" indent="0">
              <a:buNone/>
              <a:defRPr sz="1361" b="1"/>
            </a:lvl8pPr>
            <a:lvl9pPr marL="3110232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5"/>
            <a:ext cx="3305632" cy="5860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4"/>
            <a:ext cx="2507825" cy="6062366"/>
          </a:xfrm>
        </p:spPr>
        <p:txBody>
          <a:bodyPr/>
          <a:lstStyle>
            <a:lvl1pPr marL="0" indent="0">
              <a:buNone/>
              <a:defRPr sz="1361"/>
            </a:lvl1pPr>
            <a:lvl2pPr marL="388779" indent="0">
              <a:buNone/>
              <a:defRPr sz="1190"/>
            </a:lvl2pPr>
            <a:lvl3pPr marL="777558" indent="0">
              <a:buNone/>
              <a:defRPr sz="1020"/>
            </a:lvl3pPr>
            <a:lvl4pPr marL="1166337" indent="0">
              <a:buNone/>
              <a:defRPr sz="850"/>
            </a:lvl4pPr>
            <a:lvl5pPr marL="1555116" indent="0">
              <a:buNone/>
              <a:defRPr sz="850"/>
            </a:lvl5pPr>
            <a:lvl6pPr marL="1943895" indent="0">
              <a:buNone/>
              <a:defRPr sz="850"/>
            </a:lvl6pPr>
            <a:lvl7pPr marL="2332674" indent="0">
              <a:buNone/>
              <a:defRPr sz="850"/>
            </a:lvl7pPr>
            <a:lvl8pPr marL="2721453" indent="0">
              <a:buNone/>
              <a:defRPr sz="850"/>
            </a:lvl8pPr>
            <a:lvl9pPr marL="3110232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79" indent="0">
              <a:buNone/>
              <a:defRPr sz="2381"/>
            </a:lvl2pPr>
            <a:lvl3pPr marL="777558" indent="0">
              <a:buNone/>
              <a:defRPr sz="2041"/>
            </a:lvl3pPr>
            <a:lvl4pPr marL="1166337" indent="0">
              <a:buNone/>
              <a:defRPr sz="1702"/>
            </a:lvl4pPr>
            <a:lvl5pPr marL="1555116" indent="0">
              <a:buNone/>
              <a:defRPr sz="1702"/>
            </a:lvl5pPr>
            <a:lvl6pPr marL="1943895" indent="0">
              <a:buNone/>
              <a:defRPr sz="1702"/>
            </a:lvl6pPr>
            <a:lvl7pPr marL="2332674" indent="0">
              <a:buNone/>
              <a:defRPr sz="1702"/>
            </a:lvl7pPr>
            <a:lvl8pPr marL="2721453" indent="0">
              <a:buNone/>
              <a:defRPr sz="1702"/>
            </a:lvl8pPr>
            <a:lvl9pPr marL="3110232" indent="0">
              <a:buNone/>
              <a:defRPr sz="1702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4"/>
            <a:ext cx="2507825" cy="6062366"/>
          </a:xfrm>
        </p:spPr>
        <p:txBody>
          <a:bodyPr/>
          <a:lstStyle>
            <a:lvl1pPr marL="0" indent="0">
              <a:buNone/>
              <a:defRPr sz="1361"/>
            </a:lvl1pPr>
            <a:lvl2pPr marL="388779" indent="0">
              <a:buNone/>
              <a:defRPr sz="1190"/>
            </a:lvl2pPr>
            <a:lvl3pPr marL="777558" indent="0">
              <a:buNone/>
              <a:defRPr sz="1020"/>
            </a:lvl3pPr>
            <a:lvl4pPr marL="1166337" indent="0">
              <a:buNone/>
              <a:defRPr sz="850"/>
            </a:lvl4pPr>
            <a:lvl5pPr marL="1555116" indent="0">
              <a:buNone/>
              <a:defRPr sz="850"/>
            </a:lvl5pPr>
            <a:lvl6pPr marL="1943895" indent="0">
              <a:buNone/>
              <a:defRPr sz="850"/>
            </a:lvl6pPr>
            <a:lvl7pPr marL="2332674" indent="0">
              <a:buNone/>
              <a:defRPr sz="850"/>
            </a:lvl7pPr>
            <a:lvl8pPr marL="2721453" indent="0">
              <a:buNone/>
              <a:defRPr sz="850"/>
            </a:lvl8pPr>
            <a:lvl9pPr marL="3110232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9" y="581026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9" y="2903539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1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64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6" y="10109201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64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4" y="10109201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64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26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52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77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903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86" indent="-193686" algn="l" defTabSz="776332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1" kern="1200">
          <a:solidFill>
            <a:schemeClr val="tx1"/>
          </a:solidFill>
          <a:latin typeface="+mn-lt"/>
          <a:ea typeface="+mn-ea"/>
          <a:cs typeface="+mn-cs"/>
        </a:defRPr>
      </a:lvl1pPr>
      <a:lvl2pPr marL="582646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605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564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936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284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7064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5843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4621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779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558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6337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5116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895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2674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1453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10232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295" y="9649319"/>
            <a:ext cx="554167" cy="64311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273" y="9649320"/>
            <a:ext cx="573815" cy="64311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273" y="8895855"/>
            <a:ext cx="573816" cy="64311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61" y="8883684"/>
            <a:ext cx="573816" cy="64311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102" y="8893049"/>
            <a:ext cx="573816" cy="64311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78" y="8893049"/>
            <a:ext cx="573816" cy="64311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365" y="8908026"/>
            <a:ext cx="552097" cy="61876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634" y="7398127"/>
            <a:ext cx="573816" cy="6457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742" y="7398127"/>
            <a:ext cx="573816" cy="64574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427" y="7407445"/>
            <a:ext cx="547210" cy="645743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102" y="7407445"/>
            <a:ext cx="573816" cy="645742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78" y="7420991"/>
            <a:ext cx="573816" cy="645742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08" y="8147972"/>
            <a:ext cx="551955" cy="61861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893" y="8123472"/>
            <a:ext cx="573815" cy="64311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936" y="8135722"/>
            <a:ext cx="573815" cy="64311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979" y="8120534"/>
            <a:ext cx="573815" cy="64311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022" y="8120534"/>
            <a:ext cx="573815" cy="643110"/>
          </a:xfrm>
          <a:prstGeom prst="rect">
            <a:avLst/>
          </a:prstGeom>
        </p:spPr>
      </p:pic>
      <p:sp>
        <p:nvSpPr>
          <p:cNvPr id="35" name="角丸四角形吹き出し 34"/>
          <p:cNvSpPr/>
          <p:nvPr/>
        </p:nvSpPr>
        <p:spPr>
          <a:xfrm>
            <a:off x="8337071" y="6693205"/>
            <a:ext cx="2483196" cy="484061"/>
          </a:xfrm>
          <a:prstGeom prst="wedgeRoundRectCallout">
            <a:avLst>
              <a:gd name="adj1" fmla="val 29349"/>
              <a:gd name="adj2" fmla="val 31155"/>
              <a:gd name="adj3" fmla="val 16667"/>
            </a:avLst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ゴールアイコンはこちらを</a:t>
            </a:r>
            <a:endParaRPr kumimoji="1" lang="en-US" altLang="ja-JP" sz="14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ご使用ください</a:t>
            </a:r>
            <a:endParaRPr kumimoji="1" lang="ja-JP" altLang="en-US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484756" y="9591303"/>
            <a:ext cx="4157900" cy="1205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主要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業務：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：（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が無ければこの欄は削除で構いません。）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889" y="256323"/>
            <a:ext cx="1068369" cy="1067114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925663" y="7791265"/>
            <a:ext cx="6806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292183" y="1216264"/>
          <a:ext cx="208280" cy="9580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38357187"/>
                    </a:ext>
                  </a:extLst>
                </a:gridCol>
              </a:tblGrid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61049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A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73474"/>
                  </a:ext>
                </a:extLst>
              </a:tr>
              <a:tr h="5794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96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9762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0D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47256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33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534995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946299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15737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9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756561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69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8548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08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2257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A3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37573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91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8993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78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08124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4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91530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001267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B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675850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30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806204"/>
                  </a:ext>
                </a:extLst>
              </a:tr>
            </a:tbl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510004" y="7584798"/>
            <a:ext cx="605921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のゴールに向けて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737442" y="7997732"/>
            <a:ext cx="6300690" cy="0"/>
          </a:xfrm>
          <a:prstGeom prst="line">
            <a:avLst/>
          </a:prstGeom>
          <a:ln w="28575">
            <a:solidFill>
              <a:srgbClr val="253E6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73"/>
          <p:cNvSpPr txBox="1"/>
          <p:nvPr/>
        </p:nvSpPr>
        <p:spPr>
          <a:xfrm>
            <a:off x="2117581" y="2140436"/>
            <a:ext cx="3911310" cy="2297390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27A737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記載内容</a:t>
            </a:r>
            <a:r>
              <a:rPr lang="ja-JP" altLang="en-US" sz="16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に関連する</a:t>
            </a:r>
            <a:r>
              <a:rPr kumimoji="1" lang="ja-JP" altLang="en-US" sz="16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写真・画像　等</a:t>
            </a:r>
            <a:endParaRPr kumimoji="1" lang="en-US" altLang="ja-JP" sz="1600" u="sng" dirty="0" smtClean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（本図形は削除した上で</a:t>
            </a: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、写真・画像を挿入願います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25570" y="1457281"/>
            <a:ext cx="7217086" cy="69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1800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「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タイトル」をご記入ください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39911" y="9591301"/>
            <a:ext cx="1073324" cy="9941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企業のロゴマーク・シンボルマーク</a:t>
            </a:r>
            <a:endParaRPr lang="en-US" altLang="ja-JP" sz="1000" u="sng" dirty="0" smtClean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本図形は削除した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上で、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マークを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挿図願います。）</a:t>
            </a:r>
            <a:endParaRPr lang="ja-JP" altLang="en-US" sz="800" dirty="0">
              <a:solidFill>
                <a:srgbClr val="FF0000"/>
              </a:solidFill>
            </a:endParaRPr>
          </a:p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90634" y="4556439"/>
            <a:ext cx="6406580" cy="1489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企業・団体として</a:t>
            </a:r>
            <a:r>
              <a:rPr lang="en-US" altLang="ja-JP" sz="130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30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の取組みへの思いや意気込み</a:t>
            </a:r>
            <a:r>
              <a:rPr lang="ja-JP" altLang="en-US" sz="13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を自由にご記入</a:t>
            </a:r>
            <a:r>
              <a:rPr lang="ja-JP" altLang="en-US" sz="130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en-US" sz="13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300" u="sng" dirty="0" smtClean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90634" y="6164984"/>
            <a:ext cx="6423666" cy="1296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今まで実施してきた</a:t>
            </a:r>
            <a:r>
              <a:rPr lang="en-US" altLang="ja-JP" sz="11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1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の具体的な取組みについて自由にご記入ください</a:t>
            </a:r>
            <a:r>
              <a:rPr lang="ja-JP" altLang="en-US" sz="1100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100" dirty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37442" y="8052875"/>
            <a:ext cx="6423666" cy="1483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2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年に向けて企業・団体として重点的に取り組むことや</a:t>
            </a:r>
            <a:r>
              <a:rPr lang="en-US" altLang="ja-JP" sz="12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2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年のありたい姿を自由にご記入ください。</a:t>
            </a:r>
            <a:endParaRPr lang="ja-JP" altLang="en-US" sz="1200" u="sng" dirty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-3465870" y="234681"/>
            <a:ext cx="3185652" cy="1454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枚目</a:t>
            </a:r>
            <a:r>
              <a:rPr kumimoji="1" lang="en-US" altLang="ja-JP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豊橋市</a:t>
            </a:r>
            <a:r>
              <a:rPr kumimoji="1" lang="en-US" altLang="ja-JP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版の</a:t>
            </a:r>
            <a:endParaRPr kumimoji="1" lang="en-US" altLang="ja-JP" sz="2400" dirty="0" smtClean="0">
              <a:solidFill>
                <a:schemeClr val="accent4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記入例を参照の上、</a:t>
            </a:r>
            <a:endParaRPr kumimoji="1" lang="en-US" altLang="ja-JP" sz="2400" dirty="0" smtClean="0">
              <a:solidFill>
                <a:schemeClr val="accent4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作成願います。</a:t>
            </a:r>
            <a:endParaRPr kumimoji="1" lang="ja-JP" alt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-3465870" y="2074846"/>
            <a:ext cx="3185652" cy="14547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青字下線部分</a:t>
            </a:r>
            <a:r>
              <a:rPr lang="ja-JP" altLang="en-US" sz="1600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及び赤字をご参照の上、貴団体版をご作成ください。</a:t>
            </a:r>
            <a:endParaRPr kumimoji="1" lang="ja-JP" altLang="en-US" sz="1600" dirty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1683" y="256323"/>
            <a:ext cx="5747208" cy="776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関連する</a:t>
            </a:r>
            <a:r>
              <a:rPr lang="en-US" altLang="ja-JP" sz="14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40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ゴールアイコンをここに示してください</a:t>
            </a:r>
            <a:r>
              <a:rPr lang="ja-JP" altLang="en-US" sz="1400" u="sng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u="sng" dirty="0" smtClean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（本図形は削除した上で、ゴールアイコンを挿図願います。）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6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3484756" y="9662587"/>
            <a:ext cx="3945502" cy="1000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住所　　　：愛知県豊橋市今橋町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番地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0532-51-2180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主要業務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：公務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https://www.city.toyohashi.lg.jp/38334.htm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76076" y="5792988"/>
            <a:ext cx="67160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主な取組み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豊橋市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パートナー制度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：豊橋市と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共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の取組みを推進していただける企業や団体を募集。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それぞれの有する資源や知見等を生かし、共に目指すゴールや豊橋市の地域課題の解決に向け連携し、持続可能な取組や活動を推進するとともに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普及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啓発を図る。（令和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年度末時点で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653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団体を登録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豊橋市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高校生・大学生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：次世代を担う若者から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やまちづくりに関する課題を解決する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組み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募集。アクションを起こした学生を称え、授賞式を実施。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■イベント等への出展：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市内の小中学校、高校、大学、企業等に向けて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をテーマにした出前授業を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実施。その　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他各種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イベントに出展し本市の取組み紹介や、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カードゲーム等、周知啓発活動を実施。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1185" y="1400082"/>
            <a:ext cx="7217086" cy="69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800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私たちがつくる　未来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つくる　「未来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を担う　人を育むまち・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豊橋」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192" y="1931057"/>
            <a:ext cx="3849191" cy="2580707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9" y="251409"/>
            <a:ext cx="578632" cy="648509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74" y="247220"/>
            <a:ext cx="578633" cy="648508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10" y="247220"/>
            <a:ext cx="582370" cy="652698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889" y="256323"/>
            <a:ext cx="1068369" cy="1067114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6291" y="9711743"/>
            <a:ext cx="794833" cy="902001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925663" y="7791265"/>
            <a:ext cx="6806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58732"/>
              </p:ext>
            </p:extLst>
          </p:nvPr>
        </p:nvGraphicFramePr>
        <p:xfrm>
          <a:off x="292183" y="1216264"/>
          <a:ext cx="208280" cy="9580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38357187"/>
                    </a:ext>
                  </a:extLst>
                </a:gridCol>
              </a:tblGrid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61049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A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73474"/>
                  </a:ext>
                </a:extLst>
              </a:tr>
              <a:tr h="5794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96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9762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0D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47256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33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534995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946299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15737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9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756561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69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8548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08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2257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A3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37573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91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8993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78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08124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4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91530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A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001267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B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675850"/>
                  </a:ext>
                </a:extLst>
              </a:tr>
              <a:tr h="562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30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806204"/>
                  </a:ext>
                </a:extLst>
              </a:tr>
            </a:tbl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510004" y="7584798"/>
            <a:ext cx="605921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のゴールに向けて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737442" y="7997732"/>
            <a:ext cx="6300690" cy="0"/>
          </a:xfrm>
          <a:prstGeom prst="line">
            <a:avLst/>
          </a:prstGeom>
          <a:ln w="28575">
            <a:solidFill>
              <a:srgbClr val="253E6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637971" y="8159449"/>
            <a:ext cx="6792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年、豊橋市はどんなまちになっているでしょうか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未来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のまちをつくるのは、私たち一人ひとりです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私たちがまちづくりを自分事として考え、主体的に、そしてさまざまなパートナーとともに活動していくことで、夢と希望に満ちあふれる未来が切り拓かれて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いくはずです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も後半戦です。市民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、企業そして自治体など、豊橋市に関わる全てのメンバーが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の目指すゴールに向けて、共に手を取り合い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一人ひとりが、今できること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に取り組むこと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で、持続可能な未来の豊橋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を築くことができると信じています。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2375" y="4687747"/>
            <a:ext cx="696172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豊橋市では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月に「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未来都市」に選定されて以降、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推進パートナー制度を設立し、多くの皆さまに本市の取り組みについてご賛同いただく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など、官民一体となって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普及啓発を進めてまいりました。今後は、市民、企業の皆さまの「行動」が持続可能な未来実現へのカギであるとともに、より一層の行動促進と定着を図っていくため、私たちはこれからもさまざまなパートナーと手を取り合い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のゴールに向けて進んでいきます。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1300" dirty="0"/>
          </a:p>
        </p:txBody>
      </p:sp>
      <p:sp>
        <p:nvSpPr>
          <p:cNvPr id="3" name="角丸四角形 2"/>
          <p:cNvSpPr/>
          <p:nvPr/>
        </p:nvSpPr>
        <p:spPr>
          <a:xfrm>
            <a:off x="-2417798" y="152787"/>
            <a:ext cx="2110154" cy="837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</a:t>
            </a:r>
            <a:endParaRPr kumimoji="1" lang="ja-JP" altLang="en-US" sz="3200" dirty="0">
              <a:solidFill>
                <a:schemeClr val="accent4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0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4229</TotalTime>
  <Words>695</Words>
  <Application>Microsoft Office PowerPoint</Application>
  <PresentationFormat>ユーザー設定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游明朝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平野　晴菜</dc:creator>
  <cp:lastModifiedBy>バラケン　が開いている（2179）</cp:lastModifiedBy>
  <cp:revision>305</cp:revision>
  <cp:lastPrinted>2024-06-28T05:29:00Z</cp:lastPrinted>
  <dcterms:created xsi:type="dcterms:W3CDTF">2013-08-08T01:25:55Z</dcterms:created>
  <dcterms:modified xsi:type="dcterms:W3CDTF">2025-04-10T06:35:03Z</dcterms:modified>
</cp:coreProperties>
</file>